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image/png" Extension="png"/>
  <Default ContentType="application/vnd.openxmlformats-package.relationships+xml" Extension="rels"/>
  <Default ContentType="image/x-emf" Extension="emf"/>
  <Default ContentType="image/tiff" Extension="tif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?><Relationships xmlns="http://schemas.openxmlformats.org/package/2006/relationships"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307" r:id="rId3"/>
    <p:sldId id="323" r:id="rId4"/>
    <p:sldId id="292" r:id="rId5"/>
    <p:sldId id="308" r:id="rId6"/>
    <p:sldId id="309" r:id="rId7"/>
    <p:sldId id="310" r:id="rId8"/>
    <p:sldId id="311" r:id="rId9"/>
    <p:sldId id="312" r:id="rId10"/>
    <p:sldId id="314" r:id="rId11"/>
    <p:sldId id="313" r:id="rId12"/>
    <p:sldId id="315" r:id="rId13"/>
    <p:sldId id="316" r:id="rId14"/>
    <p:sldId id="320" r:id="rId15"/>
    <p:sldId id="317" r:id="rId16"/>
    <p:sldId id="321" r:id="rId17"/>
    <p:sldId id="318" r:id="rId18"/>
    <p:sldId id="319" r:id="rId19"/>
    <p:sldId id="293" r:id="rId20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0">
          <p15:clr>
            <a:srgbClr val="A4A3A4"/>
          </p15:clr>
        </p15:guide>
        <p15:guide id="2" orient="horz" pos="973">
          <p15:clr>
            <a:srgbClr val="A4A3A4"/>
          </p15:clr>
        </p15:guide>
        <p15:guide id="3" orient="horz" pos="401">
          <p15:clr>
            <a:srgbClr val="A4A3A4"/>
          </p15:clr>
        </p15:guide>
        <p15:guide id="4" pos="5563">
          <p15:clr>
            <a:srgbClr val="A4A3A4"/>
          </p15:clr>
        </p15:guide>
        <p15:guide id="5" pos="196">
          <p15:clr>
            <a:srgbClr val="A4A3A4"/>
          </p15:clr>
        </p15:guide>
        <p15:guide id="6" pos="2211">
          <p15:clr>
            <a:srgbClr val="A4A3A4"/>
          </p15:clr>
        </p15:guide>
        <p15:guide id="7" pos="2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8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24"/>
    <p:restoredTop sz="38896" autoAdjust="0"/>
  </p:normalViewPr>
  <p:slideViewPr>
    <p:cSldViewPr snapToGrid="0" snapToObjects="1">
      <p:cViewPr varScale="1">
        <p:scale>
          <a:sx n="146" d="100"/>
          <a:sy n="146" d="100"/>
        </p:scale>
        <p:origin x="2976" y="168"/>
      </p:cViewPr>
      <p:guideLst>
        <p:guide orient="horz" pos="3920"/>
        <p:guide orient="horz" pos="973"/>
        <p:guide orient="horz" pos="401"/>
        <p:guide pos="5563"/>
        <p:guide pos="196"/>
        <p:guide pos="2211"/>
        <p:guide pos="20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3264" y="-120"/>
      </p:cViewPr>
      <p:guideLst>
        <p:guide orient="horz" pos="2880"/>
        <p:guide pos="2160"/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D4127D1-1DA3-FD4C-899D-F10D46045E7A}" type="datetimeFigureOut">
              <a:rPr lang="en-US" smtClean="0"/>
              <a:t>6/21/16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5795F32-C039-324C-AEA0-2B598138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8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336800-F8B2-3E47-A373-388DE3582F91}" type="datetimeFigureOut">
              <a:rPr lang="en-US" smtClean="0"/>
              <a:t>6/21/16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A6F4022-7AF7-B44C-87BB-B0E6322D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63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0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DAB7-5A84-4A32-A3EA-2535AEEC4D9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63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Developer.blackboard.com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0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7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311150" y="636588"/>
            <a:ext cx="4114800" cy="4114800"/>
          </a:xfrm>
          <a:prstGeom prst="rect">
            <a:avLst/>
          </a:prstGeom>
          <a:solidFill>
            <a:schemeClr val="tx1">
              <a:alpha val="85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448310" y="773748"/>
            <a:ext cx="1303697" cy="182880"/>
            <a:chOff x="0" y="2787650"/>
            <a:chExt cx="9144001" cy="1282700"/>
          </a:xfrm>
          <a:solidFill>
            <a:schemeClr val="bg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10" y="1544638"/>
            <a:ext cx="3840480" cy="1969180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10" y="3513818"/>
            <a:ext cx="3840480" cy="11004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675120"/>
            <a:ext cx="8915400" cy="18288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915400" y="6675120"/>
            <a:ext cx="228600" cy="182880"/>
          </a:xfrm>
          <a:prstGeom prst="rect">
            <a:avLst/>
          </a:prstGeom>
          <a:solidFill>
            <a:schemeClr val="accent1">
              <a:alpha val="6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03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309562" y="636588"/>
            <a:ext cx="8524875" cy="279241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311150" y="3429000"/>
            <a:ext cx="8521700" cy="2794000"/>
          </a:xfrm>
          <a:prstGeom prst="rect">
            <a:avLst/>
          </a:prstGeom>
          <a:solidFill>
            <a:schemeClr val="accent4">
              <a:alpha val="2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4341475"/>
            <a:ext cx="7071362" cy="115635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3429000"/>
            <a:ext cx="8520113" cy="182880"/>
          </a:xfrm>
          <a:prstGeom prst="rect">
            <a:avLst/>
          </a:prstGeom>
          <a:solidFill>
            <a:schemeClr val="accent4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309562" y="636589"/>
            <a:ext cx="8524875" cy="2792411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311150" y="3429000"/>
            <a:ext cx="8521700" cy="2794000"/>
          </a:xfrm>
          <a:prstGeom prst="rect">
            <a:avLst/>
          </a:prstGeom>
          <a:solidFill>
            <a:schemeClr val="accent5">
              <a:alpha val="2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4341475"/>
            <a:ext cx="7071362" cy="115635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3429000"/>
            <a:ext cx="8520113" cy="182880"/>
          </a:xfrm>
          <a:prstGeom prst="rect">
            <a:avLst/>
          </a:prstGeom>
          <a:solidFill>
            <a:schemeClr val="accent5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118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309562" y="636589"/>
            <a:ext cx="8524875" cy="2792411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311150" y="3429000"/>
            <a:ext cx="8521700" cy="2794000"/>
          </a:xfrm>
          <a:prstGeom prst="rect">
            <a:avLst/>
          </a:prstGeom>
          <a:solidFill>
            <a:schemeClr val="accent6">
              <a:alpha val="2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4341475"/>
            <a:ext cx="7071362" cy="115635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3429000"/>
            <a:ext cx="8520113" cy="182880"/>
          </a:xfrm>
          <a:prstGeom prst="rect">
            <a:avLst/>
          </a:prstGeom>
          <a:solidFill>
            <a:schemeClr val="accent6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047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311150" y="636588"/>
            <a:ext cx="8521700" cy="5586412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1544637"/>
            <a:ext cx="7071362" cy="3953194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636588"/>
            <a:ext cx="8520113" cy="18288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08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311150" y="636588"/>
            <a:ext cx="8521700" cy="5586412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1544637"/>
            <a:ext cx="7071362" cy="3953194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636588"/>
            <a:ext cx="8520113" cy="182880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66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311150" y="636588"/>
            <a:ext cx="8521700" cy="5586412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1544637"/>
            <a:ext cx="7071362" cy="3953194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636588"/>
            <a:ext cx="8520113" cy="182880"/>
          </a:xfrm>
          <a:prstGeom prst="rect">
            <a:avLst/>
          </a:prstGeom>
          <a:solidFill>
            <a:schemeClr val="accent3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47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311150" y="636588"/>
            <a:ext cx="8521700" cy="5586412"/>
          </a:xfrm>
          <a:prstGeom prst="rect">
            <a:avLst/>
          </a:prstGeom>
          <a:solidFill>
            <a:schemeClr val="accent4">
              <a:alpha val="2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1544637"/>
            <a:ext cx="7071362" cy="3953194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636588"/>
            <a:ext cx="8520113" cy="182880"/>
          </a:xfrm>
          <a:prstGeom prst="rect">
            <a:avLst/>
          </a:prstGeom>
          <a:solidFill>
            <a:schemeClr val="accent4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21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311150" y="636588"/>
            <a:ext cx="8521700" cy="5586412"/>
          </a:xfrm>
          <a:prstGeom prst="rect">
            <a:avLst/>
          </a:prstGeom>
          <a:solidFill>
            <a:schemeClr val="accent5">
              <a:alpha val="2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1544637"/>
            <a:ext cx="7071362" cy="3953194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636588"/>
            <a:ext cx="8520113" cy="182880"/>
          </a:xfrm>
          <a:prstGeom prst="rect">
            <a:avLst/>
          </a:prstGeom>
          <a:solidFill>
            <a:schemeClr val="accent5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64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311150" y="636588"/>
            <a:ext cx="8521700" cy="5586412"/>
          </a:xfrm>
          <a:prstGeom prst="rect">
            <a:avLst/>
          </a:prstGeom>
          <a:solidFill>
            <a:schemeClr val="accent6">
              <a:alpha val="2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1544637"/>
            <a:ext cx="7071362" cy="3953194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636588"/>
            <a:ext cx="8520113" cy="182880"/>
          </a:xfrm>
          <a:prstGeom prst="rect">
            <a:avLst/>
          </a:prstGeom>
          <a:solidFill>
            <a:schemeClr val="accent6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0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311150" y="636588"/>
            <a:ext cx="4114800" cy="4114800"/>
          </a:xfrm>
          <a:prstGeom prst="rect">
            <a:avLst/>
          </a:prstGeom>
          <a:solidFill>
            <a:schemeClr val="tx1">
              <a:alpha val="85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448310" y="773748"/>
            <a:ext cx="1303697" cy="182880"/>
            <a:chOff x="0" y="2787650"/>
            <a:chExt cx="9144001" cy="1282700"/>
          </a:xfrm>
          <a:solidFill>
            <a:schemeClr val="bg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10" y="1544638"/>
            <a:ext cx="3840480" cy="1969180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10" y="3513818"/>
            <a:ext cx="3840480" cy="11004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6675120"/>
            <a:ext cx="8915400" cy="182880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915400" y="6675120"/>
            <a:ext cx="228600" cy="182880"/>
          </a:xfrm>
          <a:prstGeom prst="rect">
            <a:avLst/>
          </a:prstGeom>
          <a:solidFill>
            <a:schemeClr val="accent2">
              <a:alpha val="6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26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2" y="1236358"/>
            <a:ext cx="9143977" cy="5621642"/>
          </a:xfrm>
          <a:noFill/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1" y="1544638"/>
            <a:ext cx="4136426" cy="4678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96421" y="1544638"/>
            <a:ext cx="4134842" cy="4678362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15" y="284407"/>
            <a:ext cx="8518770" cy="770670"/>
          </a:xfrm>
        </p:spPr>
        <p:txBody>
          <a:bodyPr tIns="0" bIns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959" y="1544638"/>
            <a:ext cx="4136426" cy="4678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12615" y="1544638"/>
            <a:ext cx="4134842" cy="4678362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1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3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1168417" y="2915558"/>
            <a:ext cx="6934200" cy="97271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3" name="Freeform 2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74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 userDrawn="1"/>
        </p:nvSpPr>
        <p:spPr>
          <a:xfrm>
            <a:off x="311150" y="636588"/>
            <a:ext cx="4114800" cy="4114800"/>
          </a:xfrm>
          <a:prstGeom prst="rect">
            <a:avLst/>
          </a:prstGeom>
          <a:solidFill>
            <a:schemeClr val="tx2">
              <a:alpha val="85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448310" y="773748"/>
            <a:ext cx="1303697" cy="182880"/>
            <a:chOff x="0" y="2787650"/>
            <a:chExt cx="9144001" cy="1282700"/>
          </a:xfrm>
          <a:solidFill>
            <a:schemeClr val="bg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10" y="1544638"/>
            <a:ext cx="3840480" cy="1969180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10" y="3513818"/>
            <a:ext cx="3840480" cy="11004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6675120"/>
            <a:ext cx="8915400" cy="182880"/>
          </a:xfrm>
          <a:prstGeom prst="rect">
            <a:avLst/>
          </a:prstGeom>
          <a:solidFill>
            <a:schemeClr val="accent3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915400" y="6675120"/>
            <a:ext cx="228600" cy="18288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6675120"/>
            <a:ext cx="8915400" cy="182880"/>
          </a:xfrm>
          <a:prstGeom prst="rect">
            <a:avLst/>
          </a:prstGeom>
          <a:solidFill>
            <a:schemeClr val="accent4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8915400" y="6675120"/>
            <a:ext cx="228600" cy="182880"/>
          </a:xfrm>
          <a:prstGeom prst="rect">
            <a:avLst/>
          </a:prstGeom>
          <a:solidFill>
            <a:schemeClr val="accent4">
              <a:alpha val="6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11150" y="636588"/>
            <a:ext cx="4114800" cy="4114800"/>
          </a:xfrm>
          <a:prstGeom prst="rect">
            <a:avLst/>
          </a:prstGeom>
          <a:solidFill>
            <a:schemeClr val="tx1">
              <a:alpha val="85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448310" y="773748"/>
            <a:ext cx="1303697" cy="182880"/>
            <a:chOff x="0" y="2787650"/>
            <a:chExt cx="9144001" cy="1282700"/>
          </a:xfrm>
          <a:solidFill>
            <a:schemeClr val="bg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10" y="1544638"/>
            <a:ext cx="3840480" cy="1969180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10" y="3513818"/>
            <a:ext cx="3840480" cy="11004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675120"/>
            <a:ext cx="8915400" cy="182880"/>
          </a:xfrm>
          <a:prstGeom prst="rect">
            <a:avLst/>
          </a:prstGeom>
          <a:solidFill>
            <a:schemeClr val="accent5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915400" y="6675120"/>
            <a:ext cx="228600" cy="182880"/>
          </a:xfrm>
          <a:prstGeom prst="rect">
            <a:avLst/>
          </a:prstGeom>
          <a:solidFill>
            <a:schemeClr val="accent5">
              <a:alpha val="6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11150" y="636588"/>
            <a:ext cx="4114800" cy="4114800"/>
          </a:xfrm>
          <a:prstGeom prst="rect">
            <a:avLst/>
          </a:prstGeom>
          <a:solidFill>
            <a:schemeClr val="tx1">
              <a:alpha val="85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448310" y="773748"/>
            <a:ext cx="1303697" cy="182880"/>
            <a:chOff x="0" y="2787650"/>
            <a:chExt cx="9144001" cy="1282700"/>
          </a:xfrm>
          <a:solidFill>
            <a:schemeClr val="bg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10" y="1544638"/>
            <a:ext cx="3840480" cy="1969180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10" y="3513818"/>
            <a:ext cx="3840480" cy="11004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4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6675120"/>
            <a:ext cx="8915400" cy="182880"/>
          </a:xfrm>
          <a:prstGeom prst="rect">
            <a:avLst/>
          </a:prstGeom>
          <a:solidFill>
            <a:schemeClr val="accent6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8915400" y="6675120"/>
            <a:ext cx="228600" cy="182880"/>
          </a:xfrm>
          <a:prstGeom prst="rect">
            <a:avLst/>
          </a:prstGeom>
          <a:solidFill>
            <a:schemeClr val="accent6">
              <a:alpha val="6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11150" y="636588"/>
            <a:ext cx="4114800" cy="4114800"/>
          </a:xfrm>
          <a:prstGeom prst="rect">
            <a:avLst/>
          </a:prstGeom>
          <a:solidFill>
            <a:schemeClr val="tx1">
              <a:alpha val="85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448310" y="773748"/>
            <a:ext cx="1303697" cy="182880"/>
            <a:chOff x="0" y="2787650"/>
            <a:chExt cx="9144001" cy="1282700"/>
          </a:xfrm>
          <a:solidFill>
            <a:schemeClr val="bg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10" y="1544638"/>
            <a:ext cx="3840480" cy="1969180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10" y="3513818"/>
            <a:ext cx="3840480" cy="11004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309563" y="636588"/>
            <a:ext cx="8524875" cy="27924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 userDrawn="1"/>
        </p:nvSpPr>
        <p:spPr>
          <a:xfrm>
            <a:off x="311150" y="3429000"/>
            <a:ext cx="8521700" cy="2794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4341475"/>
            <a:ext cx="7071362" cy="115635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3429000"/>
            <a:ext cx="8520113" cy="18288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50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309563" y="636589"/>
            <a:ext cx="8524875" cy="2792411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311150" y="3429000"/>
            <a:ext cx="8521700" cy="2794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4341475"/>
            <a:ext cx="7071362" cy="115635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3429000"/>
            <a:ext cx="8520113" cy="182880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97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309562" y="636589"/>
            <a:ext cx="8524875" cy="2792411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311150" y="3429000"/>
            <a:ext cx="8521700" cy="2794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4341475"/>
            <a:ext cx="7071362" cy="115635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3429000"/>
            <a:ext cx="8520113" cy="182880"/>
          </a:xfrm>
          <a:prstGeom prst="rect">
            <a:avLst/>
          </a:prstGeom>
          <a:solidFill>
            <a:schemeClr val="accent3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68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615" y="284407"/>
            <a:ext cx="8518770" cy="77067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151" y="1544638"/>
            <a:ext cx="8520234" cy="46783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0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650" r:id="rId19"/>
    <p:sldLayoutId id="2147483886" r:id="rId20"/>
    <p:sldLayoutId id="2147483706" r:id="rId21"/>
    <p:sldLayoutId id="2147483707" r:id="rId22"/>
    <p:sldLayoutId id="2147483654" r:id="rId23"/>
    <p:sldLayoutId id="2147483655" r:id="rId24"/>
    <p:sldLayoutId id="2147483708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8125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25425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5425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39825" indent="-225425" algn="l" defTabSz="457200" rtl="0" eaLnBrk="1" latinLnBrk="0" hangingPunct="1"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Blackboard Developer Platform</a:t>
            </a:r>
          </a:p>
        </p:txBody>
      </p:sp>
      <p:sp>
        <p:nvSpPr>
          <p:cNvPr id="7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REST Technical Deep Dive</a:t>
            </a:r>
            <a:r>
              <a:rPr lang="en-US" dirty="0"/>
              <a:t>: Community Developer Portal </a:t>
            </a:r>
            <a:r>
              <a:rPr lang="en-US" dirty="0" smtClean="0"/>
              <a:t>and </a:t>
            </a:r>
            <a:r>
              <a:rPr lang="en-US" smtClean="0"/>
              <a:t>REST APIs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5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15" y="248621"/>
            <a:ext cx="8518770" cy="770670"/>
          </a:xfrm>
        </p:spPr>
        <p:txBody>
          <a:bodyPr/>
          <a:lstStyle/>
          <a:p>
            <a:r>
              <a:rPr lang="en-US" dirty="0" smtClean="0"/>
              <a:t>Developer Community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377"/>
            <a:ext cx="9144000" cy="8713541"/>
          </a:xfrm>
          <a:prstGeom prst="rect">
            <a:avLst/>
          </a:prstGeom>
          <a:effectLst>
            <a:glow rad="127000">
              <a:schemeClr val="accent6">
                <a:lumMod val="60000"/>
                <a:lumOff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12615" y="1019291"/>
            <a:ext cx="914400" cy="914400"/>
          </a:xfrm>
          <a:prstGeom prst="rect">
            <a:avLst/>
          </a:prstGeom>
          <a:noFill/>
        </p:spPr>
        <p:txBody>
          <a:bodyPr wrap="none" lIns="137160" tIns="137160" rIns="137160" bIns="137160" rtlCol="0">
            <a:noAutofit/>
          </a:bodyPr>
          <a:lstStyle/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https://</a:t>
            </a:r>
            <a:r>
              <a:rPr lang="en-US" sz="2000" dirty="0" err="1" smtClean="0">
                <a:latin typeface="Century Gothic" charset="0"/>
                <a:ea typeface="Century Gothic" charset="0"/>
                <a:cs typeface="Century Gothic" charset="0"/>
              </a:rPr>
              <a:t>community.blackboard.com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/community/developers/rest</a:t>
            </a:r>
          </a:p>
        </p:txBody>
      </p:sp>
    </p:spTree>
    <p:extLst>
      <p:ext uri="{BB962C8B-B14F-4D97-AF65-F5344CB8AC3E}">
        <p14:creationId xmlns:p14="http://schemas.microsoft.com/office/powerpoint/2010/main" val="165143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2315" y="112295"/>
            <a:ext cx="802105" cy="1090863"/>
          </a:xfrm>
          <a:prstGeom prst="rect">
            <a:avLst/>
          </a:prstGeom>
          <a:noFill/>
        </p:spPr>
        <p:txBody>
          <a:bodyPr wrap="none" lIns="137160" tIns="137160" rIns="137160" bIns="137160" rtlCol="0">
            <a:noAutofit/>
          </a:bodyPr>
          <a:lstStyle/>
          <a:p>
            <a:r>
              <a:rPr lang="en-US" sz="2800" dirty="0" smtClean="0">
                <a:latin typeface="+mj-lt"/>
                <a:ea typeface="Century Gothic" charset="0"/>
                <a:cs typeface="Century Gothic" charset="0"/>
              </a:rPr>
              <a:t>Application Workflow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15" y="1203158"/>
            <a:ext cx="7543800" cy="4813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1053" y="6047874"/>
            <a:ext cx="914400" cy="914400"/>
          </a:xfrm>
          <a:prstGeom prst="rect">
            <a:avLst/>
          </a:prstGeom>
          <a:noFill/>
        </p:spPr>
        <p:txBody>
          <a:bodyPr wrap="none" lIns="137160" tIns="137160" rIns="137160" bIns="137160" rtlCol="0">
            <a:noAutofit/>
          </a:bodyPr>
          <a:lstStyle/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36884" y="5566611"/>
            <a:ext cx="914400" cy="914400"/>
          </a:xfrm>
          <a:prstGeom prst="rect">
            <a:avLst/>
          </a:prstGeom>
          <a:noFill/>
        </p:spPr>
        <p:txBody>
          <a:bodyPr wrap="none" lIns="137160" tIns="137160" rIns="137160" bIns="137160" rtlCol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054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 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The Developer Virtual Machine</a:t>
            </a:r>
          </a:p>
          <a:p>
            <a:pPr lvl="1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Vagrant .box image</a:t>
            </a:r>
          </a:p>
          <a:p>
            <a:pPr lvl="1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Uses Virtual Box to host the image</a:t>
            </a:r>
          </a:p>
          <a:p>
            <a:pPr lvl="1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Is available on </a:t>
            </a:r>
            <a:r>
              <a:rPr lang="en-US" sz="3600" dirty="0" err="1">
                <a:latin typeface="Century Gothic" charset="0"/>
                <a:ea typeface="Century Gothic" charset="0"/>
                <a:cs typeface="Century Gothic" charset="0"/>
              </a:rPr>
              <a:t>behind.blackboard.com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1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If you have registered it is also available via the community site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3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REST API Integration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The REST API Integration tool is a Learn Building Block that provides:</a:t>
            </a:r>
          </a:p>
          <a:p>
            <a:pPr lvl="1"/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In Learn creation of REST Integration access</a:t>
            </a:r>
          </a:p>
          <a:p>
            <a:pPr lvl="2"/>
            <a:r>
              <a:rPr lang="en-US" sz="2600" dirty="0">
                <a:latin typeface="Century Gothic" charset="0"/>
                <a:ea typeface="Century Gothic" charset="0"/>
                <a:cs typeface="Century Gothic" charset="0"/>
              </a:rPr>
              <a:t>Requires the REST Application ID</a:t>
            </a:r>
          </a:p>
          <a:p>
            <a:pPr lvl="2"/>
            <a:r>
              <a:rPr lang="en-US" sz="2600" dirty="0">
                <a:latin typeface="Century Gothic" charset="0"/>
                <a:ea typeface="Century Gothic" charset="0"/>
                <a:cs typeface="Century Gothic" charset="0"/>
              </a:rPr>
              <a:t>Requires a Learn User with the appropriate level of entitlements to run the Application</a:t>
            </a:r>
          </a:p>
          <a:p>
            <a:pPr lvl="1"/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Secure OAuth2 authorization of REST Application access to your Learn system.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7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API Integration Tool Demo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968" y="2276186"/>
            <a:ext cx="40386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</a:t>
            </a:r>
            <a:r>
              <a:rPr lang="en-US" dirty="0" err="1" smtClean="0"/>
              <a:t>OAuth</a:t>
            </a:r>
            <a:r>
              <a:rPr lang="en-US" dirty="0" smtClean="0"/>
              <a:t> </a:t>
            </a:r>
            <a:r>
              <a:rPr lang="en-US" smtClean="0"/>
              <a:t>2.0 Authorization &amp; API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615" y="1207754"/>
            <a:ext cx="8520234" cy="1407109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The REST Framework utilizes Application-provided </a:t>
            </a:r>
            <a:r>
              <a:rPr lang="en-US" sz="2400" dirty="0" err="1" smtClean="0">
                <a:latin typeface="Century Gothic" charset="0"/>
                <a:ea typeface="Century Gothic" charset="0"/>
                <a:cs typeface="Century Gothic" charset="0"/>
              </a:rPr>
              <a:t>OAuth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2.0 Keys, Secrets, and Access Tokens for authorized REST Application access to Learn.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301" y="2334847"/>
            <a:ext cx="5919397" cy="434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and Making a REST Call Demo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968" y="2276186"/>
            <a:ext cx="40386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http://</a:t>
            </a:r>
            <a:r>
              <a:rPr lang="en-US" sz="3600" dirty="0" err="1">
                <a:latin typeface="Century Gothic" charset="0"/>
                <a:ea typeface="Century Gothic" charset="0"/>
                <a:cs typeface="Century Gothic" charset="0"/>
              </a:rPr>
              <a:t>bit.ly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/</a:t>
            </a:r>
            <a:r>
              <a:rPr lang="en-US" sz="3600" dirty="0" err="1">
                <a:latin typeface="Century Gothic" charset="0"/>
                <a:ea typeface="Century Gothic" charset="0"/>
                <a:cs typeface="Century Gothic" charset="0"/>
              </a:rPr>
              <a:t>LearnRestAPIexamples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3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All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Sample Code demonstrates how to:</a:t>
            </a:r>
          </a:p>
          <a:p>
            <a:pPr lvl="1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authenticate, </a:t>
            </a:r>
          </a:p>
          <a:p>
            <a:pPr lvl="1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use tokens, and </a:t>
            </a:r>
          </a:p>
          <a:p>
            <a:pPr lvl="1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access each available object and display data.</a:t>
            </a:r>
          </a:p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All Sample Code supported by:</a:t>
            </a:r>
          </a:p>
          <a:p>
            <a:pPr lvl="1"/>
            <a:r>
              <a:rPr lang="en-US" sz="3600" dirty="0" err="1">
                <a:latin typeface="Century Gothic" charset="0"/>
                <a:ea typeface="Century Gothic" charset="0"/>
                <a:cs typeface="Century Gothic" charset="0"/>
              </a:rPr>
              <a:t>README.md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 files</a:t>
            </a:r>
          </a:p>
          <a:p>
            <a:pPr lvl="1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Code Walkthrough Documentation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4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1" y="1235242"/>
            <a:ext cx="8520234" cy="498775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Available Languages</a:t>
            </a:r>
          </a:p>
          <a:p>
            <a:pPr lvl="1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Java</a:t>
            </a:r>
          </a:p>
          <a:p>
            <a:pPr lvl="1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Python</a:t>
            </a:r>
          </a:p>
          <a:p>
            <a:pPr lvl="1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PHP</a:t>
            </a:r>
          </a:p>
          <a:p>
            <a:pPr lvl="1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Ruby</a:t>
            </a:r>
          </a:p>
          <a:p>
            <a:pPr lvl="1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C#</a:t>
            </a:r>
          </a:p>
          <a:p>
            <a:pPr lvl="1"/>
            <a:r>
              <a:rPr lang="en-US" sz="3200" dirty="0" err="1">
                <a:latin typeface="Century Gothic" charset="0"/>
                <a:ea typeface="Century Gothic" charset="0"/>
                <a:cs typeface="Century Gothic" charset="0"/>
              </a:rPr>
              <a:t>Node.JS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Requests? </a:t>
            </a:r>
            <a:r>
              <a:rPr lang="en-US" sz="3200" dirty="0" err="1" smtClean="0">
                <a:latin typeface="Century Gothic" charset="0"/>
                <a:ea typeface="Century Gothic" charset="0"/>
                <a:cs typeface="Century Gothic" charset="0"/>
              </a:rPr>
              <a:t>developers@blackboard.com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8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4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Welcome, Introductions &amp; Credits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The Blackboard Developer Platform</a:t>
            </a:r>
          </a:p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Community</a:t>
            </a:r>
          </a:p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The Developer Portal </a:t>
            </a:r>
          </a:p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REST APIs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Using </a:t>
            </a:r>
            <a:r>
              <a:rPr lang="en-US" sz="3600" smtClean="0">
                <a:latin typeface="Century Gothic" charset="0"/>
                <a:ea typeface="Century Gothic" charset="0"/>
                <a:cs typeface="Century Gothic" charset="0"/>
              </a:rPr>
              <a:t>cURL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0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Introductions &amp; Credits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1" y="1203158"/>
            <a:ext cx="8520234" cy="50198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Mark Kauffman</a:t>
            </a:r>
          </a:p>
          <a:p>
            <a:pPr marL="460375" lvl="1" indent="0">
              <a:buNone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Partner Software Engineer</a:t>
            </a:r>
          </a:p>
          <a:p>
            <a:pPr marL="460375" lvl="1" indent="0">
              <a:buNone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Blackboard Business Development</a:t>
            </a:r>
          </a:p>
          <a:p>
            <a:pPr marL="460375" lvl="1" indent="0">
              <a:buNone/>
            </a:pP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mark.kauffman@blackboard.com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US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Scott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Hurrey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60375" lvl="1" indent="0">
              <a:buNone/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Code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Poet/Senior Technical Writer</a:t>
            </a:r>
          </a:p>
          <a:p>
            <a:pPr marL="460375" lvl="1" indent="0">
              <a:buNone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Blackboard Developer Experience </a:t>
            </a:r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460375" lvl="1" indent="0">
              <a:buNone/>
            </a:pP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scott.hurrey@blackboard.com</a:t>
            </a:r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460375" lvl="1" indent="0">
              <a:buNone/>
            </a:pP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Mark O’Neil</a:t>
            </a:r>
          </a:p>
          <a:p>
            <a:pPr marL="460375" lvl="1" indent="0">
              <a:buNone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Tech. Sherpa/Senior Product Manager Developer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Platform </a:t>
            </a:r>
          </a:p>
          <a:p>
            <a:pPr marL="460375" lvl="1" indent="0">
              <a:buNone/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Blackboard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Industry and Product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Management</a:t>
            </a:r>
          </a:p>
          <a:p>
            <a:pPr marL="460375" lvl="1" indent="0">
              <a:buNone/>
            </a:pP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ark.oneil@blackboard.com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4816" y="6356350"/>
            <a:ext cx="656492" cy="365125"/>
          </a:xfrm>
          <a:prstGeom prst="rect">
            <a:avLst/>
          </a:prstGeom>
        </p:spPr>
        <p:txBody>
          <a:bodyPr/>
          <a:lstStyle/>
          <a:p>
            <a:fld id="{EE6A1F7D-970C-8E40-B6AD-384192BEAAF9}" type="slidenum">
              <a:rPr lang="en-US" smtClean="0">
                <a:solidFill>
                  <a:srgbClr val="C2C2C2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3</a:t>
            </a:fld>
            <a:endParaRPr lang="en-US" dirty="0">
              <a:solidFill>
                <a:srgbClr val="C2C2C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1" y="636588"/>
            <a:ext cx="8539163" cy="5586412"/>
          </a:xfrm>
          <a:prstGeom prst="rect">
            <a:avLst/>
          </a:prstGeom>
        </p:spPr>
        <p:txBody>
          <a:bodyPr wrap="square" lIns="274320" tIns="274320" rIns="274320" bIns="27432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8">
              <a:lnSpc>
                <a:spcPct val="125000"/>
              </a:lnSpc>
              <a:buClr>
                <a:srgbClr val="FF671B"/>
              </a:buClr>
            </a:pPr>
            <a:r>
              <a:rPr lang="en-US" sz="2800" i="1" spc="100" dirty="0"/>
              <a:t>Statements regarding our product development initiatives, including new products and future product upgrades, updates or enhancements represent our current intentions, but may be modified, delayed </a:t>
            </a:r>
            <a:r>
              <a:rPr lang="en-US" sz="2800" i="1" spc="100" dirty="0" smtClean="0"/>
              <a:t>or </a:t>
            </a:r>
            <a:r>
              <a:rPr lang="en-US" sz="2800" i="1" spc="100" dirty="0"/>
              <a:t>abandoned without prior notice and there is no assurance that such offering, upgrades</a:t>
            </a:r>
            <a:r>
              <a:rPr lang="en-US" sz="2800" i="1" spc="100" dirty="0" smtClean="0"/>
              <a:t>, updates or </a:t>
            </a:r>
            <a:r>
              <a:rPr lang="en-US" sz="2800" i="1" spc="100" dirty="0"/>
              <a:t>functionality will become available unless and until they have been made generally available </a:t>
            </a:r>
            <a:r>
              <a:rPr lang="en-US" sz="2800" i="1" spc="100" dirty="0" smtClean="0"/>
              <a:t>to </a:t>
            </a:r>
            <a:r>
              <a:rPr lang="en-US" sz="2800" i="1" spc="100" dirty="0"/>
              <a:t>our customers.</a:t>
            </a:r>
          </a:p>
        </p:txBody>
      </p:sp>
    </p:spTree>
    <p:extLst>
      <p:ext uri="{BB962C8B-B14F-4D97-AF65-F5344CB8AC3E}">
        <p14:creationId xmlns:p14="http://schemas.microsoft.com/office/powerpoint/2010/main" val="220913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Blackboard Developer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1" y="1544638"/>
            <a:ext cx="8520234" cy="3941762"/>
          </a:xfrm>
        </p:spPr>
        <p:txBody>
          <a:bodyPr/>
          <a:lstStyle/>
          <a:p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A Developer Platform is more than APIs</a:t>
            </a:r>
          </a:p>
          <a:p>
            <a:pPr lvl="1"/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Community</a:t>
            </a:r>
          </a:p>
          <a:p>
            <a:pPr lvl="1"/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Tools</a:t>
            </a:r>
          </a:p>
          <a:p>
            <a:pPr lvl="1"/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Documentation</a:t>
            </a:r>
          </a:p>
          <a:p>
            <a:pPr lvl="1"/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Sample Code on </a:t>
            </a:r>
            <a:r>
              <a:rPr lang="en-US" sz="2800" dirty="0" err="1">
                <a:latin typeface="Century Gothic" charset="0"/>
                <a:ea typeface="Century Gothic" charset="0"/>
                <a:cs typeface="Century Gothic" charset="0"/>
              </a:rPr>
              <a:t>GitHub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1"/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Outreach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1151" y="5975960"/>
            <a:ext cx="6779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Century Gothic" charset="0"/>
                <a:ea typeface="Century Gothic" charset="0"/>
                <a:cs typeface="Century Gothic" charset="0"/>
              </a:rPr>
              <a:t>Of course APIs are important too</a:t>
            </a:r>
            <a:r>
              <a:rPr lang="is-IS" sz="2800" i="1" dirty="0" smtClean="0">
                <a:latin typeface="Century Gothic" charset="0"/>
                <a:ea typeface="Century Gothic" charset="0"/>
                <a:cs typeface="Century Gothic" charset="0"/>
              </a:rPr>
              <a:t>…</a:t>
            </a:r>
            <a:endParaRPr lang="en-US" sz="2800" i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491" y="2591068"/>
            <a:ext cx="1736531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6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Developer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1" y="1251284"/>
            <a:ext cx="8520234" cy="4971716"/>
          </a:xfrm>
        </p:spPr>
        <p:txBody>
          <a:bodyPr/>
          <a:lstStyle/>
          <a:p>
            <a:pPr marL="0" indent="0" algn="ctr" defTabSz="914400">
              <a:spcAft>
                <a:spcPts val="0"/>
              </a:spcAft>
              <a:buNone/>
            </a:pP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The Developer Portal is about REST API discovery, documentation, and Application delivery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53" y="2222778"/>
            <a:ext cx="7145547" cy="5473422"/>
          </a:xfrm>
          <a:prstGeom prst="rect">
            <a:avLst/>
          </a:prstGeom>
          <a:effectLst>
            <a:glow rad="50800">
              <a:schemeClr val="accent6">
                <a:lumMod val="60000"/>
                <a:lumOff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477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Developer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1" y="1347537"/>
            <a:ext cx="8520234" cy="4875463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Swagger-based Documentation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5" y="1990973"/>
            <a:ext cx="8852285" cy="4867027"/>
          </a:xfrm>
          <a:prstGeom prst="rect">
            <a:avLst/>
          </a:prstGeom>
          <a:effectLst>
            <a:glow rad="127000">
              <a:schemeClr val="accent6">
                <a:lumMod val="60000"/>
                <a:lumOff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928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Developer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1" y="1395664"/>
            <a:ext cx="8520234" cy="641684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Application Management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" y="2184410"/>
            <a:ext cx="9144000" cy="4681588"/>
          </a:xfrm>
          <a:prstGeom prst="rect">
            <a:avLst/>
          </a:prstGeom>
          <a:effectLst>
            <a:glow rad="127000">
              <a:schemeClr val="accent6">
                <a:lumMod val="60000"/>
                <a:lumOff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581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 Portal Demo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968" y="2276186"/>
            <a:ext cx="40386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b 4-3 dark v1.0">
  <a:themeElements>
    <a:clrScheme name="Blackboard dark">
      <a:dk1>
        <a:srgbClr val="FFFFFF"/>
      </a:dk1>
      <a:lt1>
        <a:srgbClr val="191B23"/>
      </a:lt1>
      <a:dk2>
        <a:srgbClr val="FFFFFF"/>
      </a:dk2>
      <a:lt2>
        <a:srgbClr val="E2E2E2"/>
      </a:lt2>
      <a:accent1>
        <a:srgbClr val="3398CC"/>
      </a:accent1>
      <a:accent2>
        <a:srgbClr val="00CC90"/>
      </a:accent2>
      <a:accent3>
        <a:srgbClr val="FFCD00"/>
      </a:accent3>
      <a:accent4>
        <a:srgbClr val="FF7F41"/>
      </a:accent4>
      <a:accent5>
        <a:srgbClr val="FF0066"/>
      </a:accent5>
      <a:accent6>
        <a:srgbClr val="C800A1"/>
      </a:accent6>
      <a:hlink>
        <a:srgbClr val="3398CC"/>
      </a:hlink>
      <a:folHlink>
        <a:srgbClr val="E2E2E2"/>
      </a:folHlink>
    </a:clrScheme>
    <a:fontScheme name="Blackboard PP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12700" cap="sq">
          <a:noFill/>
          <a:miter lim="800000"/>
        </a:ln>
        <a:effectLst/>
      </a:spPr>
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1"/>
            </a:solidFill>
            <a:latin typeface="+mj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37160" tIns="137160" rIns="137160" bIns="137160" rtlCol="0">
        <a:no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1ACFEA6-768B-8E4B-B840-0177401A4CA5}" vid="{D277F6E3-E19C-8845-93A9-6DC7AB4D0E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Bb_4-3_dark</Template>
  <TotalTime>309</TotalTime>
  <Words>385</Words>
  <Application>Microsoft Macintosh PowerPoint</Application>
  <PresentationFormat>On-screen Show (4:3)</PresentationFormat>
  <Paragraphs>83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Georgia</vt:lpstr>
      <vt:lpstr>Bb 4-3 dark v1.0</vt:lpstr>
      <vt:lpstr>Blackboard Developer Platform</vt:lpstr>
      <vt:lpstr>Agenda</vt:lpstr>
      <vt:lpstr>Introductions &amp; Credits</vt:lpstr>
      <vt:lpstr>PowerPoint Presentation</vt:lpstr>
      <vt:lpstr>The Blackboard Developer Platform</vt:lpstr>
      <vt:lpstr>The Developer Portal</vt:lpstr>
      <vt:lpstr>The Developer Portal</vt:lpstr>
      <vt:lpstr>The Developer Portal</vt:lpstr>
      <vt:lpstr>Developer Portal Demo</vt:lpstr>
      <vt:lpstr>Developer Community</vt:lpstr>
      <vt:lpstr>PowerPoint Presentation</vt:lpstr>
      <vt:lpstr>Developer Virtual Machine</vt:lpstr>
      <vt:lpstr>Learn REST API Integration Tool</vt:lpstr>
      <vt:lpstr>REST API Integration Tool Demo</vt:lpstr>
      <vt:lpstr>REST OAuth 2.0 Authorization &amp; API Call</vt:lpstr>
      <vt:lpstr>Authentication and Making a REST Call Demo</vt:lpstr>
      <vt:lpstr>Sample Code</vt:lpstr>
      <vt:lpstr>Code Review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new Blackboard template</dc:title>
  <dc:creator>Scott Hurrey</dc:creator>
  <cp:lastModifiedBy>Mark Kauffman</cp:lastModifiedBy>
  <cp:revision>14</cp:revision>
  <cp:lastPrinted>2015-05-04T20:25:55Z</cp:lastPrinted>
  <dcterms:created xsi:type="dcterms:W3CDTF">2016-04-18T18:29:52Z</dcterms:created>
  <dcterms:modified xsi:type="dcterms:W3CDTF">2016-06-21T15:47:10Z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Offisync_UniqueId" pid="2">
    <vt:lpwstr>1854</vt:lpwstr>
  </property>
  <property fmtid="{D5CDD505-2E9C-101B-9397-08002B2CF9AE}" name="Offisync_ProviderInitializationData" pid="3">
    <vt:lpwstr>https://community.blackboard.com</vt:lpwstr>
  </property>
  <property fmtid="{D5CDD505-2E9C-101B-9397-08002B2CF9AE}" name="Offisync_ServerID" pid="4">
    <vt:lpwstr>97fc924f-b3e0-443d-a3a5-d6ad2ee02680</vt:lpwstr>
  </property>
  <property fmtid="{D5CDD505-2E9C-101B-9397-08002B2CF9AE}" name="Jive_VersionGuid" pid="5">
    <vt:lpwstr>58bc6583-a8e0-4eda-893e-494639567dbe</vt:lpwstr>
  </property>
  <property fmtid="{D5CDD505-2E9C-101B-9397-08002B2CF9AE}" name="Jive_LatestUserAccountName" pid="6">
    <vt:lpwstr>scott.hurrey</vt:lpwstr>
  </property>
  <property fmtid="{D5CDD505-2E9C-101B-9397-08002B2CF9AE}" name="Offisync_UpdateToken" pid="7">
    <vt:lpwstr>1</vt:lpwstr>
  </property>
</Properties>
</file>